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67" r:id="rId1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8838A-3D35-4CCC-AA84-A08FAB293EED}" type="datetimeFigureOut">
              <a:rPr lang="pt-PT" smtClean="0"/>
              <a:pPr/>
              <a:t>22/05/2019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A01D-47EC-4AF0-8F72-C830DA083DE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8838A-3D35-4CCC-AA84-A08FAB293EED}" type="datetimeFigureOut">
              <a:rPr lang="pt-PT" smtClean="0"/>
              <a:pPr/>
              <a:t>22/05/2019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A01D-47EC-4AF0-8F72-C830DA083DE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8838A-3D35-4CCC-AA84-A08FAB293EED}" type="datetimeFigureOut">
              <a:rPr lang="pt-PT" smtClean="0"/>
              <a:pPr/>
              <a:t>22/05/2019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A01D-47EC-4AF0-8F72-C830DA083DE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8838A-3D35-4CCC-AA84-A08FAB293EED}" type="datetimeFigureOut">
              <a:rPr lang="pt-PT" smtClean="0"/>
              <a:pPr/>
              <a:t>22/05/2019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A01D-47EC-4AF0-8F72-C830DA083DE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8838A-3D35-4CCC-AA84-A08FAB293EED}" type="datetimeFigureOut">
              <a:rPr lang="pt-PT" smtClean="0"/>
              <a:pPr/>
              <a:t>22/05/2019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A01D-47EC-4AF0-8F72-C830DA083DE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8838A-3D35-4CCC-AA84-A08FAB293EED}" type="datetimeFigureOut">
              <a:rPr lang="pt-PT" smtClean="0"/>
              <a:pPr/>
              <a:t>22/05/2019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A01D-47EC-4AF0-8F72-C830DA083DE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8838A-3D35-4CCC-AA84-A08FAB293EED}" type="datetimeFigureOut">
              <a:rPr lang="pt-PT" smtClean="0"/>
              <a:pPr/>
              <a:t>22/05/2019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A01D-47EC-4AF0-8F72-C830DA083DE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8838A-3D35-4CCC-AA84-A08FAB293EED}" type="datetimeFigureOut">
              <a:rPr lang="pt-PT" smtClean="0"/>
              <a:pPr/>
              <a:t>22/05/2019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A01D-47EC-4AF0-8F72-C830DA083DE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8838A-3D35-4CCC-AA84-A08FAB293EED}" type="datetimeFigureOut">
              <a:rPr lang="pt-PT" smtClean="0"/>
              <a:pPr/>
              <a:t>22/05/2019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A01D-47EC-4AF0-8F72-C830DA083DE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8838A-3D35-4CCC-AA84-A08FAB293EED}" type="datetimeFigureOut">
              <a:rPr lang="pt-PT" smtClean="0"/>
              <a:pPr/>
              <a:t>22/05/2019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A01D-47EC-4AF0-8F72-C830DA083DE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8838A-3D35-4CCC-AA84-A08FAB293EED}" type="datetimeFigureOut">
              <a:rPr lang="pt-PT" smtClean="0"/>
              <a:pPr/>
              <a:t>22/05/2019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A01D-47EC-4AF0-8F72-C830DA083DE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8838A-3D35-4CCC-AA84-A08FAB293EED}" type="datetimeFigureOut">
              <a:rPr lang="pt-PT" smtClean="0"/>
              <a:pPr/>
              <a:t>22/05/2019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5A01D-47EC-4AF0-8F72-C830DA083DE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pt/url?sa=i&amp;rct=j&amp;q=&amp;esrc=s&amp;source=images&amp;cd=&amp;cad=rja&amp;uact=8&amp;ved=2ahUKEwjkiOTU6P3hAhVsBGMBHWlUDloQjRx6BAgBEAU&amp;url=https://www.esec.pt/en/eventos/festa-de-encerramento-letras-pra-vida-e-teclas-pra-vida&amp;psig=AOvVaw02ikEz3LvxviwetuG5RGO-&amp;ust=155691986818588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olhares.sapo.pt/o-caminho-faz-se-andando-foto8070633.html" TargetMode="External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jpeg"/><Relationship Id="rId5" Type="http://schemas.openxmlformats.org/officeDocument/2006/relationships/hyperlink" Target="https://www.facebook.com/photo.php?fbid=1203480058255&amp;set=a.1539874147897&amp;type=3&amp;source=11&amp;referrer_profile_id=1566234199" TargetMode="External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pt/url?sa=i&amp;rct=j&amp;q=&amp;esrc=s&amp;source=images&amp;cd=&amp;cad=rja&amp;uact=8&amp;ved=2ahUKEwi9ho2q4f3hAhXBxYUKHV4kDI0QjRx6BAgBEAU&amp;url=https://br.freepik.com/fotos-premium/grupo-de-estudantes-jovens-felizes-olhando-a-camera-em-uma-universidade_1364099.htm&amp;psig=AOvVaw1OTWCijeIWFShmv6h0P_sw&amp;ust=155691779591813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hyperlink" Target="https://www.facebook.com/silvia.parreiral?fref=nf&amp;__tn__=,dm*F-R&amp;eid=ARBaG9N_DKBb3b_fPcdAkkDY6YV0AFoNKa5aadEgWDUeg7lQfgjewoafLp2hHkCnzV3byjeCNhccqK5M" TargetMode="Externa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pt/url?sa=i&amp;rct=j&amp;q=&amp;esrc=s&amp;source=images&amp;cd=&amp;cad=rja&amp;uact=8&amp;ved=2ahUKEwjVtNPr4v3hAhUkzIUKHcRfAKgQjRx6BAgBEAU&amp;url=http://www.tintafresca.net/News/newsdetail.aspx?news=2e5f7aef-4599-4a01-b57b-abd15cab4bff&amp;edition=151&amp;psig=AOvVaw2EmqEKn14whSse4jqWKbNg&amp;ust=155691830316723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pt/url?sa=i&amp;rct=j&amp;q=&amp;esrc=s&amp;source=images&amp;cd=&amp;cad=rja&amp;uact=8&amp;ved=2ahUKEwjOvovp5P3hAhWDyoUKHb8jDLEQjRx6BAgBEAU&amp;url=https://www.youtube.com/watch?v=pkk2qy1WlxQ&amp;psig=AOvVaw3h8TIq0HkdRtX5R0rbWxwU&amp;ust=155691884656383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123778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848872" cy="1752600"/>
          </a:xfrm>
        </p:spPr>
        <p:txBody>
          <a:bodyPr/>
          <a:lstStyle/>
          <a:p>
            <a:endParaRPr lang="pt-PT" dirty="0"/>
          </a:p>
          <a:p>
            <a:r>
              <a:rPr lang="pt-PT" dirty="0"/>
              <a:t>Primeira reunião da equipa coordenadora</a:t>
            </a:r>
          </a:p>
          <a:p>
            <a:r>
              <a:rPr lang="pt-PT" dirty="0"/>
              <a:t>3 de maio de 2019</a:t>
            </a:r>
          </a:p>
          <a:p>
            <a:pPr algn="r"/>
            <a:endParaRPr lang="pt-PT" dirty="0"/>
          </a:p>
          <a:p>
            <a:endParaRPr lang="pt-PT" sz="2000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764704"/>
            <a:ext cx="6480720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123778"/>
          </a:xfrm>
        </p:spPr>
        <p:txBody>
          <a:bodyPr/>
          <a:lstStyle/>
          <a:p>
            <a:br>
              <a:rPr lang="pt-PT" dirty="0"/>
            </a:b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2708920"/>
            <a:ext cx="8892480" cy="4824536"/>
          </a:xfrm>
        </p:spPr>
        <p:txBody>
          <a:bodyPr>
            <a:normAutofit/>
          </a:bodyPr>
          <a:lstStyle/>
          <a:p>
            <a:pPr algn="r"/>
            <a:endParaRPr lang="pt-PT" sz="2400" dirty="0"/>
          </a:p>
          <a:p>
            <a:endParaRPr lang="pt-PT" sz="1400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76672"/>
            <a:ext cx="64807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ângulo 5"/>
          <p:cNvSpPr/>
          <p:nvPr/>
        </p:nvSpPr>
        <p:spPr>
          <a:xfrm>
            <a:off x="539552" y="2276873"/>
            <a:ext cx="860444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PT" dirty="0"/>
          </a:p>
          <a:p>
            <a:r>
              <a:rPr lang="pt-PT" dirty="0"/>
              <a:t>                       Avaliação </a:t>
            </a:r>
            <a:r>
              <a:rPr lang="pt-PT" dirty="0" err="1"/>
              <a:t>Empoderadora</a:t>
            </a:r>
            <a:r>
              <a:rPr lang="pt-PT" dirty="0"/>
              <a:t> (</a:t>
            </a:r>
            <a:r>
              <a:rPr lang="pt-PT" dirty="0" err="1"/>
              <a:t>Fetterman</a:t>
            </a:r>
            <a:r>
              <a:rPr lang="pt-PT" dirty="0"/>
              <a:t>, 2001). Esta define-se pelo uso de  conceitos, técnicas e resultados da avaliação colaborativa para, a  partir da participação, melhorar e promover o empoderamento.</a:t>
            </a:r>
            <a:br>
              <a:rPr lang="pt-PT" dirty="0"/>
            </a:br>
            <a:r>
              <a:rPr lang="pt-PT" dirty="0"/>
              <a:t>                          O projeto aplica os princípios da Avaliação </a:t>
            </a:r>
            <a:r>
              <a:rPr lang="pt-PT" dirty="0" err="1"/>
              <a:t>Empoderadora</a:t>
            </a:r>
            <a:r>
              <a:rPr lang="pt-PT" dirty="0"/>
              <a:t> no seu próprio  desenvolvimento e nas práticas </a:t>
            </a:r>
            <a:r>
              <a:rPr lang="pt-PT" dirty="0" err="1"/>
              <a:t>andragógicas</a:t>
            </a:r>
            <a:r>
              <a:rPr lang="pt-PT" dirty="0"/>
              <a:t>:</a:t>
            </a:r>
            <a:br>
              <a:rPr lang="pt-PT" dirty="0"/>
            </a:br>
            <a:r>
              <a:rPr lang="pt-PT" dirty="0"/>
              <a:t>1. desenvolvimento;</a:t>
            </a:r>
            <a:br>
              <a:rPr lang="pt-PT" dirty="0"/>
            </a:br>
            <a:r>
              <a:rPr lang="pt-PT" dirty="0"/>
              <a:t>2. poder da comunidade;</a:t>
            </a:r>
            <a:br>
              <a:rPr lang="pt-PT" dirty="0"/>
            </a:br>
            <a:r>
              <a:rPr lang="pt-PT" dirty="0"/>
              <a:t>3. inclusão;</a:t>
            </a:r>
            <a:br>
              <a:rPr lang="pt-PT" dirty="0"/>
            </a:br>
            <a:r>
              <a:rPr lang="pt-PT" dirty="0"/>
              <a:t>4. participação democrática;</a:t>
            </a:r>
            <a:br>
              <a:rPr lang="pt-PT" dirty="0"/>
            </a:br>
            <a:r>
              <a:rPr lang="pt-PT" dirty="0"/>
              <a:t>5. justiça social;</a:t>
            </a:r>
            <a:br>
              <a:rPr lang="pt-PT" dirty="0"/>
            </a:br>
            <a:r>
              <a:rPr lang="pt-PT" dirty="0"/>
              <a:t>6. conhecimento da comunidade;</a:t>
            </a:r>
            <a:br>
              <a:rPr lang="pt-PT" dirty="0"/>
            </a:br>
            <a:r>
              <a:rPr lang="pt-PT" dirty="0"/>
              <a:t>7. estratégias baseadas em evidências;</a:t>
            </a:r>
            <a:br>
              <a:rPr lang="pt-PT" dirty="0"/>
            </a:br>
            <a:r>
              <a:rPr lang="pt-PT" dirty="0"/>
              <a:t>8. capacitação;</a:t>
            </a:r>
            <a:br>
              <a:rPr lang="pt-PT" dirty="0"/>
            </a:br>
            <a:r>
              <a:rPr lang="pt-PT" dirty="0"/>
              <a:t>9. aprendizagem organizacional;</a:t>
            </a:r>
            <a:br>
              <a:rPr lang="pt-PT" dirty="0"/>
            </a:br>
            <a:r>
              <a:rPr lang="pt-PT" dirty="0"/>
              <a:t>10. responsabilidade.</a:t>
            </a:r>
            <a:br>
              <a:rPr lang="pt-PT" dirty="0"/>
            </a:br>
            <a:br>
              <a:rPr lang="pt-PT" dirty="0"/>
            </a:br>
            <a:endParaRPr lang="pt-PT" dirty="0"/>
          </a:p>
        </p:txBody>
      </p:sp>
      <p:pic>
        <p:nvPicPr>
          <p:cNvPr id="7" name="Imagem 6" descr="Resultado de imagem para letras prá vida condeixa">
            <a:hlinkClick r:id="rId3" tgtFrame="&quot;_blank&quot;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4797152"/>
            <a:ext cx="349188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123778"/>
          </a:xfrm>
        </p:spPr>
        <p:txBody>
          <a:bodyPr>
            <a:normAutofit fontScale="90000"/>
          </a:bodyPr>
          <a:lstStyle/>
          <a:p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r>
              <a:rPr lang="pt-PT" dirty="0"/>
              <a:t>À semelhança do Letras, o Literacia para a Democracia podia, se assim </a:t>
            </a:r>
            <a:br>
              <a:rPr lang="pt-PT" dirty="0"/>
            </a:br>
            <a:r>
              <a:rPr lang="pt-PT" dirty="0"/>
              <a:t>considerarem adequado, também apropriar-se destes princípios.</a:t>
            </a:r>
            <a:br>
              <a:rPr lang="pt-PT" dirty="0"/>
            </a:br>
            <a:br>
              <a:rPr lang="pt-PT" dirty="0"/>
            </a:b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71600" y="2708920"/>
            <a:ext cx="7128792" cy="2952328"/>
          </a:xfrm>
        </p:spPr>
        <p:txBody>
          <a:bodyPr>
            <a:normAutofit/>
          </a:bodyPr>
          <a:lstStyle/>
          <a:p>
            <a:pPr algn="r"/>
            <a:endParaRPr lang="pt-PT" sz="2400" dirty="0"/>
          </a:p>
          <a:p>
            <a:endParaRPr lang="pt-PT" sz="1400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76672"/>
            <a:ext cx="64807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sz="half" idx="1"/>
          </p:nvPr>
        </p:nvSpPr>
        <p:spPr>
          <a:xfrm>
            <a:off x="251520" y="2636912"/>
            <a:ext cx="8892480" cy="5688632"/>
          </a:xfrm>
        </p:spPr>
        <p:txBody>
          <a:bodyPr>
            <a:normAutofit/>
          </a:bodyPr>
          <a:lstStyle/>
          <a:p>
            <a:pPr algn="r"/>
            <a:endParaRPr lang="pt-PT" sz="2400" dirty="0"/>
          </a:p>
          <a:p>
            <a:pPr>
              <a:buNone/>
            </a:pPr>
            <a:r>
              <a:rPr lang="pt-PT" sz="1600" dirty="0"/>
              <a:t>As. Barafunda da Benedita irá intervir numa escola com adolescentes envolvendo os pais e a</a:t>
            </a:r>
          </a:p>
          <a:p>
            <a:pPr>
              <a:buNone/>
            </a:pPr>
            <a:r>
              <a:rPr lang="pt-PT" sz="1600" dirty="0"/>
              <a:t>comunidade em processos educativos não formais; alargar-se aos pares e identificar bloqueios para</a:t>
            </a:r>
          </a:p>
          <a:p>
            <a:pPr>
              <a:buNone/>
            </a:pPr>
            <a:r>
              <a:rPr lang="pt-PT" sz="1600" dirty="0"/>
              <a:t>remover. Na relação privilegiada com o Centro Qualifica Barafunda envolverá adultos (pais e mães) nas</a:t>
            </a:r>
          </a:p>
          <a:p>
            <a:pPr>
              <a:buNone/>
            </a:pPr>
            <a:r>
              <a:rPr lang="pt-PT" sz="1600" dirty="0"/>
              <a:t>relações com os trajetos escolares dos filhos.</a:t>
            </a:r>
          </a:p>
          <a:p>
            <a:pPr>
              <a:buNone/>
            </a:pPr>
            <a:endParaRPr lang="pt-PT" sz="1600" dirty="0"/>
          </a:p>
          <a:p>
            <a:pPr>
              <a:buNone/>
            </a:pPr>
            <a:r>
              <a:rPr lang="pt-PT" sz="1600" dirty="0"/>
              <a:t>As. ALEM de Oeiras contribuirá para desenvolver a educação cívica na construção da aquisição da</a:t>
            </a:r>
          </a:p>
          <a:p>
            <a:pPr>
              <a:buNone/>
            </a:pPr>
            <a:r>
              <a:rPr lang="pt-PT" sz="1600" dirty="0"/>
              <a:t>literacia democrática: ler o mundo e a vida, adquirir autoeficácia na resolução dos seus problemas.</a:t>
            </a:r>
          </a:p>
          <a:p>
            <a:pPr>
              <a:buNone/>
            </a:pPr>
            <a:r>
              <a:rPr lang="pt-PT" sz="1600" dirty="0"/>
              <a:t>Também aqui o C. Qualifica de Oeiras, inserido numa Escola, promoverá a cidadania nestes bairros e</a:t>
            </a:r>
          </a:p>
          <a:p>
            <a:pPr>
              <a:buNone/>
            </a:pPr>
            <a:r>
              <a:rPr lang="pt-PT" sz="1600" dirty="0"/>
              <a:t>adequará os processos de Educação de Adultos às suas necessidades e potencialidades colocando a</a:t>
            </a:r>
          </a:p>
          <a:p>
            <a:pPr>
              <a:buNone/>
            </a:pPr>
            <a:r>
              <a:rPr lang="pt-PT" sz="1600" dirty="0"/>
              <a:t>Escola também ao seu serviço.</a:t>
            </a:r>
          </a:p>
          <a:p>
            <a:pPr>
              <a:buNone/>
            </a:pPr>
            <a:endParaRPr lang="pt-PT" sz="1600" dirty="0"/>
          </a:p>
          <a:p>
            <a:pPr>
              <a:buNone/>
            </a:pPr>
            <a:r>
              <a:rPr lang="pt-PT" sz="1600" dirty="0"/>
              <a:t>As. </a:t>
            </a:r>
            <a:r>
              <a:rPr lang="pt-PT" sz="1600" dirty="0" err="1"/>
              <a:t>ICreate</a:t>
            </a:r>
            <a:r>
              <a:rPr lang="pt-PT" sz="1600" dirty="0"/>
              <a:t> de Poiares através do Letras Prá Vida permitirá ainda compreender a interação e a</a:t>
            </a:r>
          </a:p>
          <a:p>
            <a:pPr>
              <a:buNone/>
            </a:pPr>
            <a:r>
              <a:rPr lang="pt-PT" sz="1600" dirty="0"/>
              <a:t>formação de estagiários e contribuir para a divulgação junto da Comunicação Social.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half" idx="2"/>
          </p:nvPr>
        </p:nvSpPr>
        <p:spPr>
          <a:xfrm flipH="1">
            <a:off x="8830816" y="2636912"/>
            <a:ext cx="313184" cy="3561259"/>
          </a:xfrm>
        </p:spPr>
        <p:txBody>
          <a:bodyPr>
            <a:normAutofit/>
          </a:bodyPr>
          <a:lstStyle/>
          <a:p>
            <a:endParaRPr lang="pt-PT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76672"/>
            <a:ext cx="64807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sz="half" idx="1"/>
          </p:nvPr>
        </p:nvSpPr>
        <p:spPr>
          <a:xfrm>
            <a:off x="0" y="1988840"/>
            <a:ext cx="9144000" cy="633670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PT" sz="2400" dirty="0"/>
              <a:t>O ponto principal consiste em, através da relação entre as 4 ONG com caraterísticas bem diferentes promover a Educação para a cidadania e a Literacia democrática, envolvendo em ações de voluntariado e solidariedade, jovens em situações sociais e comunitárias de natureza diferente. </a:t>
            </a:r>
          </a:p>
          <a:p>
            <a:pPr>
              <a:buNone/>
            </a:pPr>
            <a:endParaRPr lang="pt-PT" sz="2400" dirty="0"/>
          </a:p>
          <a:p>
            <a:pPr>
              <a:buNone/>
            </a:pPr>
            <a:r>
              <a:rPr lang="pt-PT" sz="2400" dirty="0"/>
              <a:t>a) Coimbra: zonas rurais de montanha com idosos maioritariamente em grupos com alfabetização;   b)uma zona da periferia de uma grande cidade – Oeiras e c)uma zona urbana inserida num meio indiferenciado </a:t>
            </a:r>
            <a:r>
              <a:rPr lang="pt-PT" sz="2400" dirty="0" err="1"/>
              <a:t>rureurbano</a:t>
            </a:r>
            <a:r>
              <a:rPr lang="pt-PT" sz="2400" dirty="0"/>
              <a:t> - Benedita . </a:t>
            </a:r>
          </a:p>
          <a:p>
            <a:pPr>
              <a:buNone/>
            </a:pPr>
            <a:r>
              <a:rPr lang="pt-PT" sz="2400" dirty="0"/>
              <a:t> </a:t>
            </a:r>
          </a:p>
          <a:p>
            <a:pPr>
              <a:buNone/>
            </a:pPr>
            <a:r>
              <a:rPr lang="pt-PT" sz="2400" dirty="0"/>
              <a:t>Trata-se de num </a:t>
            </a:r>
            <a:r>
              <a:rPr lang="pt-PT" sz="2400" b="1" dirty="0"/>
              <a:t>1º ano formar os jovens do grupo-alvo principal para as atividades que irão desenvolver no 2º ano junto de uma determinada comunidade para e com quem fizeram um projeto de intervenção específica.</a:t>
            </a:r>
            <a:r>
              <a:rPr lang="pt-PT" sz="2400" dirty="0"/>
              <a:t> No 3º ano trata-se de, com eles fazer a avaliação do projeto, sistematizar as aquisições no projeto através </a:t>
            </a:r>
            <a:r>
              <a:rPr lang="pt-PT" sz="2400" dirty="0" err="1"/>
              <a:t>focus</a:t>
            </a:r>
            <a:r>
              <a:rPr lang="pt-PT" sz="2400" dirty="0"/>
              <a:t> </a:t>
            </a:r>
            <a:r>
              <a:rPr lang="pt-PT" sz="2400" dirty="0" err="1"/>
              <a:t>group</a:t>
            </a:r>
            <a:r>
              <a:rPr lang="pt-PT" sz="2400" dirty="0"/>
              <a:t>/outras formas de recolha de dados, conceber a maneira de os utilizar em ações de formação, produzir o respetivo material e proceder à sua difusão. Uma das maneiras será a de ajudar novos grupos, em novas comunidades, a conceber novos projetos assim como planificar a continuidade do projeto realizado nas comunidades onde se teve oportunidade de intervir. </a:t>
            </a:r>
          </a:p>
          <a:p>
            <a:pPr>
              <a:buNone/>
            </a:pPr>
            <a:r>
              <a:rPr lang="pt-PT" sz="2400" b="1" dirty="0"/>
              <a:t> </a:t>
            </a:r>
            <a:endParaRPr lang="pt-PT" sz="2400" dirty="0"/>
          </a:p>
          <a:p>
            <a:pPr>
              <a:buNone/>
            </a:pPr>
            <a:r>
              <a:rPr lang="pt-PT" sz="2400" b="1" dirty="0"/>
              <a:t>Um 1º tempo</a:t>
            </a:r>
            <a:r>
              <a:rPr lang="pt-PT" sz="2400" dirty="0"/>
              <a:t> consiste em cimentar a equipa das 4 associações e respetivos parceiros refazendo o projeto geral, adequando-o ao momento em que se vai atuar, precisando o diagnóstico e planificando atividades; </a:t>
            </a:r>
          </a:p>
          <a:p>
            <a:pPr>
              <a:buNone/>
            </a:pPr>
            <a:r>
              <a:rPr lang="pt-PT" sz="2400" dirty="0"/>
              <a:t> segue-se a criação do grupo de jovens cimentando-os em workshops (com práticas específicas de educação para a cidadania, nas suas linguagens entendendo e completando os projetos de trabalho propostos). </a:t>
            </a:r>
          </a:p>
          <a:p>
            <a:pPr>
              <a:buNone/>
            </a:pPr>
            <a:r>
              <a:rPr lang="pt-PT" sz="2400" dirty="0"/>
              <a:t> O grupo assumirá as responsabilidades, mas cada participante terá uma função específica de acordo com as necessidades (os registos das sessões, manter o espaço web, coligir informações da comunidade, preparar sessões públicas…). </a:t>
            </a:r>
          </a:p>
          <a:p>
            <a:pPr>
              <a:buNone/>
            </a:pPr>
            <a:r>
              <a:rPr lang="pt-PT" sz="2400" dirty="0"/>
              <a:t> </a:t>
            </a:r>
            <a:r>
              <a:rPr lang="pt-PT" sz="2400" b="1" dirty="0"/>
              <a:t>No 2º ano</a:t>
            </a:r>
            <a:r>
              <a:rPr lang="pt-PT" sz="2400" dirty="0"/>
              <a:t> cada grupo desenvolverá intervenção na sua comunidade de onde sairão novas propostas de intervenção (continuidade) e conclusões sobre políticas públicas de resolução dos problemas. As reuniões terão, por vezes a forma de assembleias abertas (ou não) à comunidade com existência de atas (ou relatórios) e votações. No 2º ano serão aceites novos membros nos grupos procedendo-se á reorganização e distribuição de tarefas. </a:t>
            </a:r>
          </a:p>
          <a:p>
            <a:pPr>
              <a:buNone/>
            </a:pPr>
            <a:r>
              <a:rPr lang="pt-PT" sz="2400" dirty="0"/>
              <a:t> </a:t>
            </a:r>
          </a:p>
          <a:p>
            <a:pPr>
              <a:buNone/>
            </a:pPr>
            <a:r>
              <a:rPr lang="pt-PT" sz="2400" b="1" dirty="0"/>
              <a:t>No 3º ano</a:t>
            </a:r>
            <a:r>
              <a:rPr lang="pt-PT" sz="2400" dirty="0"/>
              <a:t> procede-se à avaliação de produtos e processos redigindo relatórios e materiais para serem usados em novos grupos. O material web será forçosamente privilegiado. </a:t>
            </a:r>
          </a:p>
          <a:p>
            <a:pPr>
              <a:buNone/>
            </a:pPr>
            <a:r>
              <a:rPr lang="pt-PT" sz="2400" dirty="0"/>
              <a:t> </a:t>
            </a:r>
          </a:p>
          <a:p>
            <a:pPr algn="r">
              <a:buNone/>
            </a:pPr>
            <a:endParaRPr lang="pt-PT" sz="2400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sz="half" idx="2"/>
          </p:nvPr>
        </p:nvSpPr>
        <p:spPr>
          <a:xfrm flipH="1">
            <a:off x="8830816" y="2636912"/>
            <a:ext cx="313184" cy="3561259"/>
          </a:xfrm>
        </p:spPr>
        <p:txBody>
          <a:bodyPr>
            <a:normAutofit fontScale="55000" lnSpcReduction="20000"/>
          </a:bodyPr>
          <a:lstStyle/>
          <a:p>
            <a:endParaRPr lang="pt-PT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-315416"/>
            <a:ext cx="64807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sz="half" idx="1"/>
          </p:nvPr>
        </p:nvSpPr>
        <p:spPr>
          <a:xfrm>
            <a:off x="1331640" y="7461448"/>
            <a:ext cx="7812360" cy="864096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pt-PT" sz="2400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sz="half" idx="2"/>
          </p:nvPr>
        </p:nvSpPr>
        <p:spPr>
          <a:xfrm flipH="1">
            <a:off x="683568" y="2636912"/>
            <a:ext cx="8460432" cy="35612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PT" dirty="0"/>
              <a:t>Vamos embora?</a:t>
            </a:r>
          </a:p>
          <a:p>
            <a:pPr>
              <a:buNone/>
            </a:pPr>
            <a:r>
              <a:rPr lang="pt-PT" dirty="0"/>
              <a:t>O caminho faz-se andando…</a:t>
            </a:r>
          </a:p>
          <a:p>
            <a:pPr>
              <a:buNone/>
            </a:pPr>
            <a:endParaRPr lang="pt-PT" dirty="0"/>
          </a:p>
          <a:p>
            <a:pPr>
              <a:buNone/>
            </a:pPr>
            <a:endParaRPr lang="pt-PT" dirty="0"/>
          </a:p>
          <a:p>
            <a:endParaRPr lang="pt-PT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0"/>
            <a:ext cx="64807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m 5" descr="Resultado de imagem para andando se faz o caminho">
            <a:hlinkClick r:id="rId3" tgtFrame="&quot;_blank&quot;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3356992"/>
            <a:ext cx="3265165" cy="2150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m 6" descr="a tua foto de perfil, A imagem pode conter: uma ou mais pessoas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1840" y="4725144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9552" y="3933056"/>
            <a:ext cx="165735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123778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2708920"/>
            <a:ext cx="7848872" cy="3168352"/>
          </a:xfrm>
        </p:spPr>
        <p:txBody>
          <a:bodyPr>
            <a:normAutofit/>
          </a:bodyPr>
          <a:lstStyle/>
          <a:p>
            <a:r>
              <a:rPr lang="pt-PT" sz="2400" dirty="0"/>
              <a:t>O objetivo primordial do Programa é</a:t>
            </a:r>
            <a:r>
              <a:rPr lang="pt-PT" dirty="0"/>
              <a:t> </a:t>
            </a:r>
          </a:p>
          <a:p>
            <a:endParaRPr lang="pt-PT" dirty="0"/>
          </a:p>
          <a:p>
            <a:pPr algn="l">
              <a:buFont typeface="Wingdings"/>
              <a:buChar char="à"/>
            </a:pPr>
            <a:r>
              <a:rPr lang="pt-PT" sz="2800" dirty="0"/>
              <a:t>o fortalecimento da sociedade civil e </a:t>
            </a:r>
          </a:p>
          <a:p>
            <a:pPr algn="l">
              <a:buFont typeface="Wingdings"/>
              <a:buChar char="à"/>
            </a:pPr>
            <a:r>
              <a:rPr lang="pt-PT" sz="2800" dirty="0"/>
              <a:t>da cidadania ativa e </a:t>
            </a:r>
          </a:p>
          <a:p>
            <a:pPr algn="l">
              <a:buFont typeface="Wingdings"/>
              <a:buChar char="à"/>
            </a:pPr>
            <a:r>
              <a:rPr lang="pt-PT" sz="2800" dirty="0"/>
              <a:t>a capacitação de grupos vulneráveis</a:t>
            </a:r>
          </a:p>
          <a:p>
            <a:endParaRPr lang="pt-PT" dirty="0"/>
          </a:p>
          <a:p>
            <a:pPr algn="l"/>
            <a:endParaRPr lang="pt-PT" sz="2400" dirty="0"/>
          </a:p>
          <a:p>
            <a:endParaRPr lang="pt-PT" dirty="0"/>
          </a:p>
          <a:p>
            <a:pPr algn="r"/>
            <a:endParaRPr lang="pt-PT" dirty="0"/>
          </a:p>
          <a:p>
            <a:endParaRPr lang="pt-PT" sz="2000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76672"/>
            <a:ext cx="64807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123778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2708920"/>
            <a:ext cx="7848872" cy="316835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pt-PT" sz="2400" dirty="0"/>
              <a:t>Formação de jovens para serem cidadãos ativos</a:t>
            </a:r>
          </a:p>
          <a:p>
            <a:pPr algn="l"/>
            <a:r>
              <a:rPr lang="pt-PT" sz="2400" dirty="0"/>
              <a:t>                                Lorenzo </a:t>
            </a:r>
            <a:r>
              <a:rPr lang="pt-PT" sz="2400" dirty="0" err="1"/>
              <a:t>Marsili</a:t>
            </a:r>
            <a:r>
              <a:rPr lang="pt-PT" sz="2400" dirty="0"/>
              <a:t> disse:</a:t>
            </a:r>
          </a:p>
          <a:p>
            <a:pPr marL="3230563" algn="l"/>
            <a:r>
              <a:rPr lang="pt-PT" sz="1800" dirty="0"/>
              <a:t>“O papel das ONG no fortalecimento da cultura democrática ”Lorenzo </a:t>
            </a:r>
            <a:r>
              <a:rPr lang="pt-PT" sz="1800" dirty="0" err="1"/>
              <a:t>Marsili</a:t>
            </a:r>
            <a:r>
              <a:rPr lang="pt-PT" sz="1800" dirty="0"/>
              <a:t>, membro da direção da CIVICUS</a:t>
            </a:r>
          </a:p>
          <a:p>
            <a:pPr algn="l"/>
            <a:r>
              <a:rPr lang="pt-PT" sz="2400" dirty="0"/>
              <a:t>3 vetores:   </a:t>
            </a:r>
          </a:p>
          <a:p>
            <a:pPr marL="457200" indent="76200" algn="l">
              <a:buFont typeface="+mj-lt"/>
              <a:buAutoNum type="arabicPeriod"/>
            </a:pPr>
            <a:r>
              <a:rPr lang="pt-PT" sz="2400" dirty="0"/>
              <a:t>    apoio, ajuda aos outros</a:t>
            </a:r>
          </a:p>
          <a:p>
            <a:pPr marL="457200" indent="76200" algn="l">
              <a:buFont typeface="+mj-lt"/>
              <a:buAutoNum type="arabicPeriod"/>
            </a:pPr>
            <a:r>
              <a:rPr lang="pt-PT" sz="2400" dirty="0"/>
              <a:t>    intervenção  nas políticas</a:t>
            </a:r>
          </a:p>
          <a:p>
            <a:pPr marL="457200" indent="76200" algn="l">
              <a:buFont typeface="+mj-lt"/>
              <a:buAutoNum type="arabicPeriod"/>
            </a:pPr>
            <a:r>
              <a:rPr lang="pt-PT" sz="2400" dirty="0"/>
              <a:t>    </a:t>
            </a:r>
            <a:r>
              <a:rPr lang="pt-P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educar, formar para a cidadania </a:t>
            </a:r>
          </a:p>
          <a:p>
            <a:pPr algn="r"/>
            <a:endParaRPr lang="pt-PT" dirty="0"/>
          </a:p>
          <a:p>
            <a:endParaRPr lang="pt-PT" sz="2000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76672"/>
            <a:ext cx="64807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Conexão recta unidireccional 5"/>
          <p:cNvCxnSpPr/>
          <p:nvPr/>
        </p:nvCxnSpPr>
        <p:spPr>
          <a:xfrm flipH="1">
            <a:off x="5436096" y="4581128"/>
            <a:ext cx="273630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123778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2708920"/>
            <a:ext cx="7848872" cy="3168352"/>
          </a:xfrm>
        </p:spPr>
        <p:txBody>
          <a:bodyPr/>
          <a:lstStyle/>
          <a:p>
            <a:pPr algn="l"/>
            <a:endParaRPr lang="pt-PT" sz="2400" dirty="0"/>
          </a:p>
          <a:p>
            <a:pPr algn="l"/>
            <a:endParaRPr lang="pt-PT" dirty="0"/>
          </a:p>
          <a:p>
            <a:pPr algn="r"/>
            <a:endParaRPr lang="pt-PT" dirty="0"/>
          </a:p>
          <a:p>
            <a:endParaRPr lang="pt-PT" sz="2000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76672"/>
            <a:ext cx="64807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492896"/>
            <a:ext cx="178117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-5957701"/>
            <a:ext cx="9222718" cy="12372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dirty="0"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… queria s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que tivessem em conta que os valores fazem parte das pr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á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ticas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(Alain </a:t>
            </a:r>
            <a:r>
              <a:rPr kumimoji="0" lang="pt-PT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Touraine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e afins).</a:t>
            </a:r>
            <a:endParaRPr kumimoji="0" lang="pt-PT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Da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í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que, sendo muito importante pôr em evidência os principais valores estes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têm que ser coerentes com as </a:t>
            </a:r>
            <a:r>
              <a:rPr kumimoji="0" lang="pt-PT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actividades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(estou a pregar o pai nosso ao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vig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á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rio!). Para isso, 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importante conhecer as </a:t>
            </a:r>
            <a:r>
              <a:rPr kumimoji="0" lang="pt-PT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actividades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e seu contexto.</a:t>
            </a:r>
            <a:endParaRPr kumimoji="0" lang="pt-PT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A separa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ç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ão entre pr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á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ticas e valores 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t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í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pica do </a:t>
            </a:r>
            <a:r>
              <a:rPr kumimoji="0" lang="pt-PT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neo-liberalismo</a:t>
            </a: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(eu sei que sabes) e nada neutra.</a:t>
            </a:r>
            <a:endParaRPr kumimoji="0" lang="pt-PT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123778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2708920"/>
            <a:ext cx="7848872" cy="3168352"/>
          </a:xfrm>
        </p:spPr>
        <p:txBody>
          <a:bodyPr/>
          <a:lstStyle/>
          <a:p>
            <a:pPr algn="l"/>
            <a:endParaRPr lang="pt-PT" sz="2400" dirty="0"/>
          </a:p>
          <a:p>
            <a:endParaRPr lang="pt-PT" dirty="0"/>
          </a:p>
          <a:p>
            <a:pPr algn="r"/>
            <a:endParaRPr lang="pt-PT" dirty="0"/>
          </a:p>
          <a:p>
            <a:endParaRPr lang="pt-PT" sz="2000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76672"/>
            <a:ext cx="64807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-5243237"/>
            <a:ext cx="8257325" cy="11541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Obrigada Aninhas!</a:t>
            </a:r>
            <a:endParaRPr kumimoji="0" lang="pt-P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Pois. É isso mesmo mas é bom ouvir-te porque sempre ajuda a ter consciência de que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estamos no bom caminho. </a:t>
            </a:r>
            <a:endParaRPr kumimoji="0" lang="pt-P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Dissemos isso mesmo: uma pessoa só se forma para a cidadania se "fizer" cidadania.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É na prática que se aprende, fazendo. Por isso o nosso projeto se apresentou com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um primeiro ano para fazer atividades com grupos de jovens, para no final desse ano,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construírem um protejo que vão implementar no ano seguinte. </a:t>
            </a:r>
            <a:endParaRPr kumimoji="0" lang="pt-P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É exatamente essa a filosofia de retaguarda do projeto.</a:t>
            </a:r>
            <a:endParaRPr kumimoji="0" lang="pt-P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Conexão recta unidireccional 8"/>
          <p:cNvCxnSpPr/>
          <p:nvPr/>
        </p:nvCxnSpPr>
        <p:spPr>
          <a:xfrm flipH="1">
            <a:off x="2411760" y="2996952"/>
            <a:ext cx="504056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762872" cy="5257800"/>
          </a:xfrm>
        </p:spPr>
        <p:txBody>
          <a:bodyPr>
            <a:normAutofit fontScale="55000" lnSpcReduction="20000"/>
          </a:bodyPr>
          <a:lstStyle/>
          <a:p>
            <a:pPr algn="l"/>
            <a:endParaRPr lang="pt-PT" sz="4400" dirty="0">
              <a:solidFill>
                <a:srgbClr val="C00000"/>
              </a:solidFill>
            </a:endParaRPr>
          </a:p>
          <a:p>
            <a:pPr algn="l"/>
            <a:endParaRPr lang="pt-PT" sz="4400" dirty="0">
              <a:solidFill>
                <a:srgbClr val="C00000"/>
              </a:solidFill>
            </a:endParaRPr>
          </a:p>
          <a:p>
            <a:pPr algn="l"/>
            <a:endParaRPr lang="pt-PT" sz="4400" dirty="0">
              <a:solidFill>
                <a:srgbClr val="C00000"/>
              </a:solidFill>
            </a:endParaRPr>
          </a:p>
          <a:p>
            <a:pPr algn="l"/>
            <a:r>
              <a:rPr lang="pt-PT" sz="4400" dirty="0">
                <a:solidFill>
                  <a:srgbClr val="C00000"/>
                </a:solidFill>
              </a:rPr>
              <a:t>Só se aprende cidadania se estivermos a ser tratados com cidadania</a:t>
            </a:r>
          </a:p>
          <a:p>
            <a:endParaRPr lang="pt-PT" dirty="0"/>
          </a:p>
          <a:p>
            <a:pPr algn="l">
              <a:buNone/>
            </a:pPr>
            <a:r>
              <a:rPr lang="pt-PT" sz="2900" dirty="0"/>
              <a:t>Desenvolver a identidade;</a:t>
            </a:r>
            <a:br>
              <a:rPr lang="pt-PT" sz="2900" dirty="0"/>
            </a:br>
            <a:r>
              <a:rPr lang="pt-PT" sz="2900" dirty="0"/>
              <a:t>- Promover a autonomia;</a:t>
            </a:r>
            <a:br>
              <a:rPr lang="pt-PT" sz="2900" dirty="0"/>
            </a:br>
            <a:r>
              <a:rPr lang="pt-PT" sz="2900" dirty="0"/>
              <a:t>- Favorecer a aquisição de espírito crítico;</a:t>
            </a:r>
            <a:br>
              <a:rPr lang="pt-PT" sz="2900" dirty="0"/>
            </a:br>
            <a:r>
              <a:rPr lang="pt-PT" sz="2900" dirty="0"/>
              <a:t>- Promover a aquisição de regras de convivência social;</a:t>
            </a:r>
            <a:br>
              <a:rPr lang="pt-PT" sz="2900" dirty="0"/>
            </a:br>
            <a:r>
              <a:rPr lang="pt-PT" sz="2900" dirty="0"/>
              <a:t>- Promover uma autoestima positiva;</a:t>
            </a:r>
            <a:br>
              <a:rPr lang="pt-PT" sz="2900" dirty="0"/>
            </a:br>
            <a:r>
              <a:rPr lang="pt-PT" sz="2900" dirty="0"/>
              <a:t>- Desenvolver a responsabilidade;</a:t>
            </a:r>
            <a:br>
              <a:rPr lang="pt-PT" sz="2900" dirty="0"/>
            </a:br>
            <a:r>
              <a:rPr lang="pt-PT" sz="2900" dirty="0"/>
              <a:t>- Incutir a ajudar o outro;</a:t>
            </a:r>
            <a:br>
              <a:rPr lang="pt-PT" sz="2900" dirty="0"/>
            </a:br>
            <a:r>
              <a:rPr lang="pt-PT" sz="2900" dirty="0"/>
              <a:t>- Respeitar as diferentes culturas, valores e opiniões;</a:t>
            </a:r>
            <a:br>
              <a:rPr lang="pt-PT" sz="2900" dirty="0"/>
            </a:br>
            <a:r>
              <a:rPr lang="pt-PT" sz="2900" dirty="0"/>
              <a:t>- Ter iniciativa;</a:t>
            </a:r>
            <a:br>
              <a:rPr lang="pt-PT" sz="2900" dirty="0"/>
            </a:br>
            <a:r>
              <a:rPr lang="pt-PT" sz="2900" dirty="0"/>
              <a:t>- Avaliar e refletir;</a:t>
            </a:r>
            <a:br>
              <a:rPr lang="pt-PT" sz="2900" dirty="0"/>
            </a:br>
            <a:r>
              <a:rPr lang="pt-PT" sz="2900" dirty="0"/>
              <a:t>- Ter confiança em si e nos outros …</a:t>
            </a:r>
          </a:p>
          <a:p>
            <a:endParaRPr lang="pt-PT" sz="2000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76672"/>
            <a:ext cx="64807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Marcador de Posição de Conteúdo 7" descr="Resultado de imagem para jovens felizes">
            <a:hlinkClick r:id="rId3" tgtFrame="&quot;_blank&quot;"/>
          </p:cNvPr>
          <p:cNvPicPr>
            <a:picLocks noGrp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3789040"/>
            <a:ext cx="3563888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m 8" descr="https://scontent.flis8-2.fna.fbcdn.net/v/t1.0-1/c0.0.50.50a/p50x50/30709159_10210022742919010_2666710722678882304_n.jpg?_nc_cat=106&amp;_nc_ht=scontent.flis8-2.fna&amp;oh=684acea813140569eafe30f1fd3dc9e1&amp;oe=5D5F902A">
            <a:hlinkClick r:id="rId5" tgtFrame="&quot;&quot;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60032" y="3573016"/>
            <a:ext cx="1102221" cy="1174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123778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2708920"/>
            <a:ext cx="7848872" cy="3960440"/>
          </a:xfrm>
        </p:spPr>
        <p:txBody>
          <a:bodyPr>
            <a:normAutofit fontScale="70000" lnSpcReduction="20000"/>
          </a:bodyPr>
          <a:lstStyle/>
          <a:p>
            <a:pPr algn="l"/>
            <a:endParaRPr lang="pt-PT" sz="3800" dirty="0">
              <a:solidFill>
                <a:srgbClr val="C00000"/>
              </a:solidFill>
            </a:endParaRPr>
          </a:p>
          <a:p>
            <a:pPr algn="l"/>
            <a:r>
              <a:rPr lang="pt-PT" sz="3800" dirty="0">
                <a:solidFill>
                  <a:srgbClr val="C00000"/>
                </a:solidFill>
              </a:rPr>
              <a:t>O que vamos fazer?</a:t>
            </a:r>
            <a:endParaRPr lang="pt-PT" sz="2400" dirty="0"/>
          </a:p>
          <a:p>
            <a:pPr algn="l"/>
            <a:r>
              <a:rPr lang="pt-PT" dirty="0"/>
              <a:t>Adolescentes, jovens e adultos em </a:t>
            </a:r>
            <a:r>
              <a:rPr lang="pt-PT" b="1" dirty="0"/>
              <a:t>partilha </a:t>
            </a:r>
            <a:r>
              <a:rPr lang="pt-PT" dirty="0"/>
              <a:t>de </a:t>
            </a:r>
          </a:p>
          <a:p>
            <a:pPr algn="l"/>
            <a:r>
              <a:rPr lang="pt-PT" b="1" dirty="0"/>
              <a:t>conhecimento</a:t>
            </a:r>
            <a:r>
              <a:rPr lang="pt-PT" dirty="0"/>
              <a:t>s-</a:t>
            </a:r>
            <a:r>
              <a:rPr lang="pt-PT" b="1" dirty="0"/>
              <a:t>aprendizagen</a:t>
            </a:r>
            <a:r>
              <a:rPr lang="pt-PT" dirty="0"/>
              <a:t>s, </a:t>
            </a:r>
            <a:r>
              <a:rPr lang="pt-PT" b="1" dirty="0"/>
              <a:t>confiança, abertura,</a:t>
            </a:r>
          </a:p>
          <a:p>
            <a:pPr algn="l"/>
            <a:r>
              <a:rPr lang="pt-PT" b="1" dirty="0"/>
              <a:t> integração</a:t>
            </a:r>
            <a:r>
              <a:rPr lang="pt-PT" dirty="0"/>
              <a:t>.</a:t>
            </a:r>
          </a:p>
          <a:p>
            <a:pPr algn="l"/>
            <a:r>
              <a:rPr lang="pt-PT" dirty="0"/>
              <a:t> A </a:t>
            </a:r>
            <a:r>
              <a:rPr lang="pt-PT" b="1" dirty="0"/>
              <a:t>criação</a:t>
            </a:r>
            <a:r>
              <a:rPr lang="pt-PT" dirty="0"/>
              <a:t> como </a:t>
            </a:r>
            <a:r>
              <a:rPr lang="pt-PT" b="1" dirty="0"/>
              <a:t>expressão</a:t>
            </a:r>
            <a:r>
              <a:rPr lang="pt-PT" dirty="0"/>
              <a:t>- </a:t>
            </a:r>
            <a:r>
              <a:rPr lang="pt-PT" b="1" dirty="0"/>
              <a:t>comunicação</a:t>
            </a:r>
            <a:r>
              <a:rPr lang="pt-PT" dirty="0"/>
              <a:t> – o fazer, com </a:t>
            </a:r>
          </a:p>
          <a:p>
            <a:pPr algn="l"/>
            <a:r>
              <a:rPr lang="pt-PT" dirty="0"/>
              <a:t>os/as colegas, com as famílias, com as </a:t>
            </a:r>
            <a:r>
              <a:rPr lang="pt-PT" b="1" dirty="0"/>
              <a:t>comunidade</a:t>
            </a:r>
            <a:r>
              <a:rPr lang="pt-PT" dirty="0"/>
              <a:t>s - nas práticas do vivido: na escola, nas famílias e nos trabalhos do território.</a:t>
            </a:r>
          </a:p>
          <a:p>
            <a:pPr algn="l"/>
            <a:r>
              <a:rPr lang="pt-PT" dirty="0"/>
              <a:t>O palco da vida (a simulação, o teatro e o real) a criar e recriar </a:t>
            </a:r>
            <a:r>
              <a:rPr lang="pt-PT" b="1" dirty="0"/>
              <a:t>empoderamento</a:t>
            </a:r>
            <a:r>
              <a:rPr lang="pt-PT" dirty="0"/>
              <a:t>s – identificar, reconhecer, apreciar/valorizar a </a:t>
            </a:r>
            <a:r>
              <a:rPr lang="pt-PT" b="1" dirty="0"/>
              <a:t>saúde</a:t>
            </a:r>
            <a:r>
              <a:rPr lang="pt-PT" dirty="0"/>
              <a:t> (do território do planeta) como parte integrante da cultura .</a:t>
            </a:r>
          </a:p>
          <a:p>
            <a:pPr algn="r"/>
            <a:endParaRPr lang="pt-PT" dirty="0"/>
          </a:p>
          <a:p>
            <a:endParaRPr lang="pt-PT" sz="2000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76672"/>
            <a:ext cx="64807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Resultado de imagem para isabel rufino">
            <a:hlinkClick r:id="rId3" tgtFrame="&quot;_blank&quot;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2780928"/>
            <a:ext cx="119532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exão em ângulos rectos 6"/>
          <p:cNvCxnSpPr/>
          <p:nvPr/>
        </p:nvCxnSpPr>
        <p:spPr>
          <a:xfrm rot="10800000" flipV="1">
            <a:off x="6156176" y="2852936"/>
            <a:ext cx="1440160" cy="28803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123778"/>
          </a:xfrm>
        </p:spPr>
        <p:txBody>
          <a:bodyPr/>
          <a:lstStyle/>
          <a:p>
            <a:br>
              <a:rPr lang="pt-PT" dirty="0"/>
            </a:b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2708920"/>
            <a:ext cx="8892480" cy="4824536"/>
          </a:xfrm>
        </p:spPr>
        <p:txBody>
          <a:bodyPr>
            <a:normAutofit/>
          </a:bodyPr>
          <a:lstStyle/>
          <a:p>
            <a:pPr algn="l"/>
            <a:r>
              <a:rPr lang="pt-PT" sz="2400" dirty="0"/>
              <a:t>Disse o Silvestre Aranha</a:t>
            </a:r>
          </a:p>
          <a:p>
            <a:pPr algn="l"/>
            <a:r>
              <a:rPr lang="pt-PT" sz="2000" dirty="0"/>
              <a:t>É uma oportunidade muito agradável </a:t>
            </a:r>
          </a:p>
          <a:p>
            <a:pPr algn="l"/>
            <a:r>
              <a:rPr lang="pt-PT" sz="2000" dirty="0"/>
              <a:t>de refletir sobre as dimensões, os pontos de partida , os </a:t>
            </a:r>
            <a:r>
              <a:rPr lang="pt-PT" sz="2000" dirty="0" err="1"/>
              <a:t>objectivos</a:t>
            </a:r>
            <a:r>
              <a:rPr lang="pt-PT" sz="2000" dirty="0"/>
              <a:t>, os limites de </a:t>
            </a:r>
            <a:r>
              <a:rPr lang="pt-PT" sz="2000" dirty="0" err="1"/>
              <a:t>actuação</a:t>
            </a:r>
            <a:r>
              <a:rPr lang="pt-PT" sz="2000" dirty="0"/>
              <a:t> em que cada um de nós se foca quando encara o tema literacia para a cidadania. Vejo a expressão , de imediato, no sentido de :</a:t>
            </a:r>
          </a:p>
          <a:p>
            <a:pPr algn="l"/>
            <a:r>
              <a:rPr lang="pt-PT" sz="2000" dirty="0">
                <a:sym typeface="Wingdings" pitchFamily="2" charset="2"/>
              </a:rPr>
              <a:t> </a:t>
            </a:r>
            <a:r>
              <a:rPr lang="pt-PT" sz="2000" dirty="0"/>
              <a:t> melhorar para fazer intervir. Seguem-se perguntas :</a:t>
            </a:r>
          </a:p>
          <a:p>
            <a:pPr algn="l"/>
            <a:r>
              <a:rPr lang="pt-PT" sz="2000" dirty="0">
                <a:sym typeface="Wingdings" pitchFamily="2" charset="2"/>
              </a:rPr>
              <a:t> </a:t>
            </a:r>
            <a:r>
              <a:rPr lang="pt-PT" sz="2000" dirty="0"/>
              <a:t>intervir onde? Sobre o indivíduo - fazendo melhores cidadãos; na sociedade, a que níveis?</a:t>
            </a:r>
          </a:p>
          <a:p>
            <a:pPr algn="l"/>
            <a:r>
              <a:rPr lang="pt-PT" sz="2000" dirty="0"/>
              <a:t>Do macro ao micro : na política, nas comunidades, nos grupos específicos - sejam vulneráveis ou não; em que sentido? transformar os indivíduos e as estruturas para que se atinjam as melhores condições para o bem estar.</a:t>
            </a:r>
          </a:p>
          <a:p>
            <a:endParaRPr lang="pt-PT" sz="2400" dirty="0"/>
          </a:p>
          <a:p>
            <a:pPr algn="r"/>
            <a:endParaRPr lang="pt-PT" sz="2400" dirty="0"/>
          </a:p>
          <a:p>
            <a:endParaRPr lang="pt-PT" sz="1400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76672"/>
            <a:ext cx="64807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Resultado de imagem para silvestre aranha">
            <a:hlinkClick r:id="rId3" tgtFrame="&quot;_blank&quot;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9664" y="2492896"/>
            <a:ext cx="302433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123778"/>
          </a:xfrm>
        </p:spPr>
        <p:txBody>
          <a:bodyPr/>
          <a:lstStyle/>
          <a:p>
            <a:br>
              <a:rPr lang="pt-PT" dirty="0"/>
            </a:b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2708920"/>
            <a:ext cx="8892480" cy="4824536"/>
          </a:xfrm>
        </p:spPr>
        <p:txBody>
          <a:bodyPr>
            <a:normAutofit/>
          </a:bodyPr>
          <a:lstStyle/>
          <a:p>
            <a:pPr algn="r"/>
            <a:endParaRPr lang="pt-PT" sz="2400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76672"/>
            <a:ext cx="64807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ângulo 5"/>
          <p:cNvSpPr/>
          <p:nvPr/>
        </p:nvSpPr>
        <p:spPr>
          <a:xfrm>
            <a:off x="323528" y="197346"/>
            <a:ext cx="8820472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COMO?</a:t>
            </a:r>
          </a:p>
          <a:p>
            <a:r>
              <a:rPr lang="pt-PT" dirty="0"/>
              <a:t>a questão da participação de cada um e do </a:t>
            </a:r>
            <a:r>
              <a:rPr lang="pt-PT" dirty="0" err="1"/>
              <a:t>colectivo</a:t>
            </a:r>
            <a:r>
              <a:rPr lang="pt-PT" dirty="0"/>
              <a:t>. </a:t>
            </a:r>
          </a:p>
          <a:p>
            <a:r>
              <a:rPr lang="pt-PT" dirty="0"/>
              <a:t>Cada uma/um contribui/dá e cada uma/um recebe/aprende, </a:t>
            </a:r>
          </a:p>
          <a:p>
            <a:r>
              <a:rPr lang="pt-PT" dirty="0"/>
              <a:t>desenvolve-se com a/o outra/o(s) - reciprocidade: </a:t>
            </a:r>
          </a:p>
          <a:p>
            <a:r>
              <a:rPr lang="pt-PT" dirty="0"/>
              <a:t>jovens e mais velhos, </a:t>
            </a:r>
          </a:p>
          <a:p>
            <a:r>
              <a:rPr lang="pt-PT" dirty="0"/>
              <a:t>ensino superior e  comunidade, </a:t>
            </a:r>
          </a:p>
          <a:p>
            <a:r>
              <a:rPr lang="pt-PT" dirty="0"/>
              <a:t>saber académico e saber popular, </a:t>
            </a:r>
          </a:p>
          <a:p>
            <a:r>
              <a:rPr lang="pt-PT" dirty="0"/>
              <a:t>diálogos entre a tecnologia, a arte, a tradição e a cultura;</a:t>
            </a:r>
            <a:br>
              <a:rPr lang="pt-PT" dirty="0"/>
            </a:br>
            <a:r>
              <a:rPr lang="pt-PT" dirty="0">
                <a:sym typeface="Wingdings" pitchFamily="2" charset="2"/>
              </a:rPr>
              <a:t> </a:t>
            </a:r>
            <a:r>
              <a:rPr lang="pt-PT" dirty="0"/>
              <a:t> o valor do conhecimento, do conhecimento </a:t>
            </a:r>
            <a:r>
              <a:rPr lang="pt-PT" dirty="0" err="1"/>
              <a:t>co-construído</a:t>
            </a:r>
            <a:r>
              <a:rPr lang="pt-PT" dirty="0"/>
              <a:t>, da partilha;</a:t>
            </a:r>
          </a:p>
          <a:p>
            <a:pPr>
              <a:buFont typeface="Wingdings" pitchFamily="2" charset="2"/>
              <a:buChar char="à"/>
            </a:pPr>
            <a:r>
              <a:rPr lang="pt-PT" dirty="0"/>
              <a:t>a consciência crítica;</a:t>
            </a:r>
            <a:br>
              <a:rPr lang="pt-PT" dirty="0"/>
            </a:br>
            <a:r>
              <a:rPr lang="pt-PT" dirty="0">
                <a:sym typeface="Wingdings" pitchFamily="2" charset="2"/>
              </a:rPr>
              <a:t></a:t>
            </a:r>
            <a:r>
              <a:rPr lang="pt-PT" dirty="0"/>
              <a:t> intervenção para a </a:t>
            </a:r>
            <a:r>
              <a:rPr lang="pt-PT" dirty="0">
                <a:solidFill>
                  <a:schemeClr val="accent4">
                    <a:lumMod val="75000"/>
                  </a:schemeClr>
                </a:solidFill>
              </a:rPr>
              <a:t>qualidade de vida das pessoas </a:t>
            </a:r>
            <a:r>
              <a:rPr lang="pt-PT" dirty="0"/>
              <a:t>e </a:t>
            </a:r>
            <a:r>
              <a:rPr lang="pt-PT" dirty="0">
                <a:solidFill>
                  <a:srgbClr val="00B050"/>
                </a:solidFill>
              </a:rPr>
              <a:t>do planeta</a:t>
            </a:r>
            <a:r>
              <a:rPr lang="pt-PT" dirty="0"/>
              <a:t>, </a:t>
            </a:r>
          </a:p>
          <a:p>
            <a:pPr>
              <a:buFont typeface="Wingdings" pitchFamily="2" charset="2"/>
              <a:buChar char="à"/>
            </a:pPr>
            <a:r>
              <a:rPr lang="pt-PT" dirty="0"/>
              <a:t>o bem-estar, a felicidade;</a:t>
            </a:r>
            <a:br>
              <a:rPr lang="pt-PT" dirty="0"/>
            </a:br>
            <a:r>
              <a:rPr lang="pt-PT" dirty="0">
                <a:sym typeface="Wingdings" pitchFamily="2" charset="2"/>
              </a:rPr>
              <a:t> </a:t>
            </a:r>
            <a:r>
              <a:rPr lang="pt-PT" dirty="0"/>
              <a:t>a valorização do contributo de cada uma/um para a cidadania democrática, </a:t>
            </a:r>
          </a:p>
          <a:p>
            <a:pPr>
              <a:buFont typeface="Wingdings" pitchFamily="2" charset="2"/>
              <a:buChar char="à"/>
            </a:pPr>
            <a:r>
              <a:rPr lang="pt-PT" dirty="0"/>
              <a:t>como ponto de partida, e não o foco no défice de cidadania, </a:t>
            </a:r>
            <a:br>
              <a:rPr lang="pt-PT" dirty="0"/>
            </a:br>
            <a:r>
              <a:rPr lang="pt-PT" dirty="0">
                <a:sym typeface="Wingdings" pitchFamily="2" charset="2"/>
              </a:rPr>
              <a:t> </a:t>
            </a:r>
            <a:r>
              <a:rPr lang="pt-PT" dirty="0"/>
              <a:t>de participação, de interesse e consciência política, etc...</a:t>
            </a:r>
            <a:br>
              <a:rPr lang="pt-PT" dirty="0"/>
            </a:br>
            <a:br>
              <a:rPr lang="pt-PT" dirty="0"/>
            </a:br>
            <a:endParaRPr lang="pt-PT" dirty="0"/>
          </a:p>
        </p:txBody>
      </p:sp>
      <p:pic>
        <p:nvPicPr>
          <p:cNvPr id="8" name="Imagem 7" descr="Dina Soeir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2420888"/>
            <a:ext cx="2195736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691</Words>
  <Application>Microsoft Office PowerPoint</Application>
  <PresentationFormat>Apresentação no Ecrã (4:3)</PresentationFormat>
  <Paragraphs>217</Paragraphs>
  <Slides>15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15</vt:i4>
      </vt:variant>
    </vt:vector>
  </HeadingPairs>
  <TitlesOfParts>
    <vt:vector size="20" baseType="lpstr">
      <vt:lpstr>Arial</vt:lpstr>
      <vt:lpstr>Calibri</vt:lpstr>
      <vt:lpstr>Verdana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</vt:lpstr>
      <vt:lpstr> </vt:lpstr>
      <vt:lpstr> </vt:lpstr>
      <vt:lpstr>           À semelhança do Letras, o Literacia para a Democracia podia, se assim  considerarem adequado, também apropriar-se destes princípios.  </vt:lpstr>
      <vt:lpstr>           </vt:lpstr>
      <vt:lpstr>           </vt:lpstr>
      <vt:lpstr>           </vt:lpstr>
      <vt:lpstr>Apresentação do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lucilia</dc:creator>
  <cp:lastModifiedBy>Maria Manuela Simões Paulo</cp:lastModifiedBy>
  <cp:revision>14</cp:revision>
  <dcterms:created xsi:type="dcterms:W3CDTF">2019-05-02T19:16:33Z</dcterms:created>
  <dcterms:modified xsi:type="dcterms:W3CDTF">2019-05-22T14:40:50Z</dcterms:modified>
</cp:coreProperties>
</file>