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CCFF"/>
    <a:srgbClr val="CC99FF"/>
    <a:srgbClr val="005497"/>
    <a:srgbClr val="DA8CCF"/>
    <a:srgbClr val="3741FF"/>
    <a:srgbClr val="FFFAED"/>
    <a:srgbClr val="8CC9E8"/>
    <a:srgbClr val="FAB637"/>
    <a:srgbClr val="C7C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72A5E-D9BD-4859-92B2-4FAB08E65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DB2C11-FDC3-4E50-A939-8730F6920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C4E4C2-7B6B-4D47-9339-DAAB3146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BFD50-67A7-40BA-A966-EB944A28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B07D6-391D-4DD3-BA0E-A191963A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7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8F310-E538-4C77-B960-80225149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8D4239-4A2F-4745-93F5-731D3FDD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80FBF-4880-4E7D-A3A3-0D04D898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1FFA3-7A88-4910-A077-C98CAE7D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DD79C-2018-4E5B-9DD1-CA20D205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36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32BC1F-0EA8-4F2A-AEC7-7B26768C7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68A0B5-6539-48D8-8CCC-62EC8F975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70E4F4-AAE7-4F32-AEB2-6D176745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5DCE7-8666-41EB-95FB-519AA8EA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16AB94-7FE5-4EB4-AB13-8DFB28F8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61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DA7DB-CC69-4C7B-8D09-4FB7927F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42A06-E83C-4ED4-8C5B-7AA8C4294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646E8-1DF9-4DAB-AFD5-5CC53FBD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DEF88-7FA3-40E3-AB03-4A5F4276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46EA5-2B66-4529-B6F7-8F7CB3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64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FCA33-D3BD-4EDD-BEFA-283B53ED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89D7A-37E2-4834-AA8A-8DC48005C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C3252-09CB-4F4D-87F6-F2164C78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BFB103-0879-4D00-80F1-2B118FB1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D2426-C2D4-4F1B-BE0E-E682632C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6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D84A5-6BB7-4C4A-AC24-CC0AF354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BDDA0-44BB-4FB2-996C-6C7ECF410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7102E0-2749-40B2-91AD-F2ACEF931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CCC82-8B17-4F14-899F-5FD78AF2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EC9FC2-F5FD-4082-B3E5-C1FACD9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B3A9B8-298A-4A21-B84E-FA47DCFE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54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A09B1-FC2E-4942-8318-83EF0213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1E3CC-91F4-4FFD-8BA0-37B0E4EFC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D084D0-72D1-4CCA-954C-4D0AC68CC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9BA556-C525-4F01-9F05-CF8E026C5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D9A724-FBB7-488A-8BC9-9EAA0CFF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11476D-DAE2-49A4-B916-21BB42FC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B78668-A6A1-424F-B570-C1AD392E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50C947-303D-4382-AF6B-0401BA81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9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A2B1E-7998-4FA4-BB0F-3B03512A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782E20-542D-45CF-A6A2-0786A71F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C6835E-58C2-415F-8599-42051C28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F4B2C4-43EB-4DD0-8D77-3A1FEAE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73A990-6ED9-4C70-9533-92102D84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81F268-32A6-4041-B8C7-7D4652B3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E8FB43-2B69-43A3-A2D1-8937384E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29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420F6-F683-4664-85D0-D25FD6F8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64E80-63F3-41B5-ACF8-12518AF44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177AE9-8911-4482-AD6C-33175B04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E09D5A-534E-4F26-8733-438B3477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5E7807-27BA-48AE-B5D5-7CB73E48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42225E-6DDE-4B6A-939F-AF8855E5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70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5669C-4AA7-4693-B902-CA2616BA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1E10D3-1316-4676-B147-F71CBD469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316E8B-7006-4B58-BAD7-9AC7B063E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BE3EBF-23F5-4DC0-890E-EC0A6949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805C53-A0E3-49C9-AD9E-CDB49DC5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9C065-AB3F-4E0D-AEDE-067B1AA9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55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CA737C-E4AF-4694-B17D-A0589037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353B30-0D49-45D0-97B1-480BD00F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4B833-C7D1-48DF-8DD2-647D3B5D9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447F-6B22-4752-8BC4-0F921C352C2D}" type="datetimeFigureOut">
              <a:rPr lang="es-ES" smtClean="0"/>
              <a:pPr/>
              <a:t>15/07/2021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53DB0C-E0EE-4960-B6F9-92B0F4587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680B1-6990-4525-AA8D-6C13E7969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A2B7-DA6D-43CD-AB14-6B2AFCBAF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81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hyperlink" Target="mailto:mariamanuelasimoespaulo@gmail.com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mailto:luciliasalgado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848308-93F0-4E9A-83FB-0A12DF87AA49}"/>
              </a:ext>
            </a:extLst>
          </p:cNvPr>
          <p:cNvSpPr/>
          <p:nvPr/>
        </p:nvSpPr>
        <p:spPr>
          <a:xfrm>
            <a:off x="7379930" y="-2805341"/>
            <a:ext cx="4516824" cy="45719"/>
          </a:xfrm>
          <a:prstGeom prst="rect">
            <a:avLst/>
          </a:prstGeom>
          <a:solidFill>
            <a:srgbClr val="FFF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58B2DD"/>
              </a:solidFill>
            </a:endParaRPr>
          </a:p>
        </p:txBody>
      </p:sp>
      <p:pic>
        <p:nvPicPr>
          <p:cNvPr id="1026" name="Picture 2" descr="Congresso Internacional de Literacias do Século 21">
            <a:extLst>
              <a:ext uri="{FF2B5EF4-FFF2-40B4-BE49-F238E27FC236}">
                <a16:creationId xmlns:a16="http://schemas.microsoft.com/office/drawing/2014/main" id="{93E9D7F9-F534-4D3E-86F7-6E4FBC57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57" y="640697"/>
            <a:ext cx="6321144" cy="7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GRESSO INTERNACIONAL LITERACIAS NO SÉCULO XXI (ICCL2021) : Notícia BAD">
            <a:extLst>
              <a:ext uri="{FF2B5EF4-FFF2-40B4-BE49-F238E27FC236}">
                <a16:creationId xmlns:a16="http://schemas.microsoft.com/office/drawing/2014/main" id="{861D6C83-C7C1-4B94-A190-712C8E95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82" y="1397316"/>
            <a:ext cx="1903797" cy="19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10DD332-9C64-4FD0-8DB4-8EE99076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76" y="3185207"/>
            <a:ext cx="89664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9999FF"/>
                </a:solidFill>
                <a:effectLst/>
                <a:latin typeface="Arial Narrow" panose="020B0606020202030204" pitchFamily="34" charset="0"/>
              </a:rPr>
              <a:t>Simpósio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9999FF"/>
                </a:solidFill>
                <a:effectLst/>
                <a:latin typeface="Arial Narrow" panose="020B0606020202030204" pitchFamily="34" charset="0"/>
              </a:rPr>
              <a:t>Sociedade, Cidadania e Literacia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rgbClr val="9999FF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27DDC2-1661-41BD-8F78-3C8518EF7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82" y="4370476"/>
            <a:ext cx="1976103" cy="15131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2419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3574473" y="3244333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Literacias - de emergente a tardia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61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848308-93F0-4E9A-83FB-0A12DF87AA49}"/>
              </a:ext>
            </a:extLst>
          </p:cNvPr>
          <p:cNvSpPr/>
          <p:nvPr/>
        </p:nvSpPr>
        <p:spPr>
          <a:xfrm>
            <a:off x="7379930" y="-2805341"/>
            <a:ext cx="4516824" cy="45719"/>
          </a:xfrm>
          <a:prstGeom prst="rect">
            <a:avLst/>
          </a:prstGeom>
          <a:solidFill>
            <a:srgbClr val="FFF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58B2DD"/>
              </a:solidFill>
            </a:endParaRPr>
          </a:p>
        </p:txBody>
      </p:sp>
      <p:sp>
        <p:nvSpPr>
          <p:cNvPr id="28" name="Rectângulo 27"/>
          <p:cNvSpPr/>
          <p:nvPr/>
        </p:nvSpPr>
        <p:spPr>
          <a:xfrm>
            <a:off x="1676401" y="3449782"/>
            <a:ext cx="86590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PT" sz="2400" dirty="0"/>
          </a:p>
          <a:p>
            <a:pPr algn="r"/>
            <a:endParaRPr lang="pt-PT" sz="2400" dirty="0"/>
          </a:p>
          <a:p>
            <a:pPr algn="r"/>
            <a:endParaRPr lang="pt-PT" sz="2800" dirty="0"/>
          </a:p>
          <a:p>
            <a:pPr algn="r"/>
            <a:endParaRPr lang="pt-PT" sz="2800" dirty="0"/>
          </a:p>
        </p:txBody>
      </p:sp>
      <p:pic>
        <p:nvPicPr>
          <p:cNvPr id="1026" name="Picture 2" descr="Congresso Internacional de Literacias do Século 21">
            <a:extLst>
              <a:ext uri="{FF2B5EF4-FFF2-40B4-BE49-F238E27FC236}">
                <a16:creationId xmlns:a16="http://schemas.microsoft.com/office/drawing/2014/main" id="{93E9D7F9-F534-4D3E-86F7-6E4FBC57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16" y="641676"/>
            <a:ext cx="6995840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10DD332-9C64-4FD0-8DB4-8EE99076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12" y="2214161"/>
            <a:ext cx="6195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Simpósio "Sociedade, Cidadania e Literacia"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B259A50-ACDA-4D32-9423-02A90B55C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68853"/>
              </p:ext>
            </p:extLst>
          </p:nvPr>
        </p:nvGraphicFramePr>
        <p:xfrm>
          <a:off x="823872" y="3053918"/>
          <a:ext cx="10884023" cy="3017520"/>
        </p:xfrm>
        <a:graphic>
          <a:graphicData uri="http://schemas.openxmlformats.org/drawingml/2006/table">
            <a:tbl>
              <a:tblPr/>
              <a:tblGrid>
                <a:gridCol w="10884023">
                  <a:extLst>
                    <a:ext uri="{9D8B030D-6E8A-4147-A177-3AD203B41FA5}">
                      <a16:colId xmlns:a16="http://schemas.microsoft.com/office/drawing/2014/main" val="225108114"/>
                    </a:ext>
                  </a:extLst>
                </a:gridCol>
              </a:tblGrid>
              <a:tr h="2938509">
                <a:tc>
                  <a:txBody>
                    <a:bodyPr/>
                    <a:lstStyle/>
                    <a:p>
                      <a:pPr rtl="0" fontAlgn="t"/>
                      <a:r>
                        <a:rPr lang="pt-PT" sz="150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O Simpósio, coordenado por</a:t>
                      </a:r>
                      <a:r>
                        <a:rPr lang="pt-PT" sz="1500" baseline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 </a:t>
                      </a:r>
                      <a:r>
                        <a:rPr lang="pt-PT" sz="150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Lucília Salgado, comunica o trabalho desenvolvido no projeto Literacia para a Democracia nos territórios de Oeiras, Coimbra e Benedita através de cinco comunicações:</a:t>
                      </a:r>
                    </a:p>
                    <a:p>
                      <a:pPr rtl="0" fontAlgn="t"/>
                      <a:endParaRPr lang="pt-PT" sz="15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t"/>
                      <a:r>
                        <a:rPr lang="pt-PT" sz="1500" b="1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“</a:t>
                      </a:r>
                      <a:r>
                        <a:rPr lang="pt-P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Espaços de Literacia: da heterogeneidade dos destinatários aos modelos significativos de aprendizagem”</a:t>
                      </a:r>
                      <a:r>
                        <a:rPr lang="pt-PT" sz="1500" b="1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- Lucília Salgado, APCEP</a:t>
                      </a: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"Literacia para a cidadania" -  Manuela Paulo, Margarida Rolo - núcleo Oeiras</a:t>
                      </a: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“Mãos com cabeça" - Isabel Rufino _ núcleo Benedita</a:t>
                      </a: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“Projeto Caminho/</a:t>
                      </a:r>
                      <a:r>
                        <a:rPr lang="pt-PT" sz="1500" b="0" i="0" dirty="0" err="1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Drom</a:t>
                      </a:r>
                      <a: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" - Conceição Rolo, Tiago Robalo _ núcleo Oeiras</a:t>
                      </a: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b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</a:br>
                      <a:r>
                        <a:rPr lang="pt-PT" sz="1500" b="0" i="0" dirty="0">
                          <a:solidFill>
                            <a:srgbClr val="222222"/>
                          </a:solidFill>
                          <a:effectLst/>
                          <a:latin typeface="verdana, sans-serif"/>
                        </a:rPr>
                        <a:t>“Letras com Flores" - Dina Soeiro, Sílvia Parreiral, Carla Patrão, Vera Carvalho- núcleo Coimbra </a:t>
                      </a:r>
                      <a:endParaRPr lang="pt-PT" sz="1500" b="0" i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8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5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74F2BC7-56E8-46F8-8871-98DCB7449D5E}"/>
              </a:ext>
            </a:extLst>
          </p:cNvPr>
          <p:cNvSpPr/>
          <p:nvPr/>
        </p:nvSpPr>
        <p:spPr>
          <a:xfrm>
            <a:off x="0" y="0"/>
            <a:ext cx="12192000" cy="1069146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B2D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CE1ED7-4892-4D73-AD39-D8E57A5A2D9C}"/>
              </a:ext>
            </a:extLst>
          </p:cNvPr>
          <p:cNvSpPr txBox="1"/>
          <p:nvPr/>
        </p:nvSpPr>
        <p:spPr>
          <a:xfrm>
            <a:off x="253218" y="225083"/>
            <a:ext cx="11563644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s-ES" sz="3600" b="1" cap="sm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CONTEXTUALIZAÇÃO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55" y="1052945"/>
            <a:ext cx="6096000" cy="315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8862" y="213322"/>
            <a:ext cx="3048000" cy="131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704" y="2143127"/>
            <a:ext cx="5438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491" y="4374140"/>
            <a:ext cx="10695708" cy="17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45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74F2BC7-56E8-46F8-8871-98DCB7449D5E}"/>
              </a:ext>
            </a:extLst>
          </p:cNvPr>
          <p:cNvSpPr/>
          <p:nvPr/>
        </p:nvSpPr>
        <p:spPr>
          <a:xfrm>
            <a:off x="0" y="0"/>
            <a:ext cx="12192000" cy="1069146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B2D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CE1ED7-4892-4D73-AD39-D8E57A5A2D9C}"/>
              </a:ext>
            </a:extLst>
          </p:cNvPr>
          <p:cNvSpPr txBox="1"/>
          <p:nvPr/>
        </p:nvSpPr>
        <p:spPr>
          <a:xfrm>
            <a:off x="253218" y="225083"/>
            <a:ext cx="11563644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s-ES" sz="3600" b="1" cap="sm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CONTEXTUALIZAÇÃO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862" y="213322"/>
            <a:ext cx="3048000" cy="131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704" y="2143127"/>
            <a:ext cx="5438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838200" y="1770207"/>
            <a:ext cx="10515600" cy="4796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Teóricos e problemas de partida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Formação de Jovens para a cidadania</a:t>
            </a:r>
          </a:p>
          <a:p>
            <a:pPr>
              <a:buNone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	através da prática da cidadania.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Não “isolar” jovens. Envolver a comunidade.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Inserção em atividades das Associações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Não trabalhamos para os “desfavorecidos”. Não aos ghettos!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</a:rPr>
              <a:t>Perspetiva não escolar; lúdica; lazer…</a:t>
            </a:r>
            <a:endParaRPr lang="pt-PT" sz="20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rgbClr val="0070C0"/>
                </a:solidFill>
              </a:rPr>
              <a:t>Conceito de literacia: definição, alargamento.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rgbClr val="0070C0"/>
                </a:solidFill>
              </a:rPr>
              <a:t>Da literacia à alfabetização (Paulo Freire).. </a:t>
            </a:r>
          </a:p>
          <a:p>
            <a:pPr lvl="1">
              <a:buFont typeface="Wingdings" pitchFamily="2" charset="2"/>
              <a:buChar char="Ø"/>
            </a:pPr>
            <a:r>
              <a:rPr lang="pt-PT" sz="1600" dirty="0">
                <a:solidFill>
                  <a:srgbClr val="0070C0"/>
                </a:solidFill>
              </a:rPr>
              <a:t>Componentes: linguística, materiais, funcionalidade, conhecimento 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rgbClr val="0070C0"/>
                </a:solidFill>
              </a:rPr>
              <a:t>…da alfabetização à literacia.</a:t>
            </a:r>
          </a:p>
          <a:p>
            <a:pPr lvl="1">
              <a:buFont typeface="Wingdings" pitchFamily="2" charset="2"/>
              <a:buChar char="Ø"/>
            </a:pPr>
            <a:r>
              <a:rPr lang="pt-PT" sz="1600" dirty="0">
                <a:solidFill>
                  <a:srgbClr val="0070C0"/>
                </a:solidFill>
              </a:rPr>
              <a:t>Heterogeneidade, reflexão sobre a língua, enriquecimento cultural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rgbClr val="0070C0"/>
                </a:solidFill>
              </a:rPr>
              <a:t>Literacia emergente e sucesso escolar;                           </a:t>
            </a:r>
            <a:r>
              <a:rPr lang="pt-PT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 ensinar uma criança é preciso uma aldeia!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olidFill>
                  <a:srgbClr val="0070C0"/>
                </a:solidFill>
              </a:rPr>
              <a:t>Educação de adultos e literacia familiar</a:t>
            </a:r>
          </a:p>
          <a:p>
            <a:pPr>
              <a:buNone/>
            </a:pPr>
            <a:r>
              <a:rPr lang="pt-PT" sz="2000" dirty="0">
                <a:solidFill>
                  <a:srgbClr val="0070C0"/>
                </a:solidFill>
                <a:sym typeface="Wingdings" pitchFamily="2" charset="2"/>
              </a:rPr>
              <a:t>					 </a:t>
            </a:r>
            <a:r>
              <a:rPr lang="pt-P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Literacia comunitária?</a:t>
            </a:r>
            <a:r>
              <a:rPr lang="pt-P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45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74F2BC7-56E8-46F8-8871-98DCB7449D5E}"/>
              </a:ext>
            </a:extLst>
          </p:cNvPr>
          <p:cNvSpPr/>
          <p:nvPr/>
        </p:nvSpPr>
        <p:spPr>
          <a:xfrm>
            <a:off x="0" y="0"/>
            <a:ext cx="12192000" cy="1069146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58B2D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CE1ED7-4892-4D73-AD39-D8E57A5A2D9C}"/>
              </a:ext>
            </a:extLst>
          </p:cNvPr>
          <p:cNvSpPr txBox="1"/>
          <p:nvPr/>
        </p:nvSpPr>
        <p:spPr>
          <a:xfrm>
            <a:off x="253218" y="225083"/>
            <a:ext cx="11563644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s-ES" sz="3600" b="1" cap="sm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Objetivos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1C42510-EFFC-4FD9-9A76-419D1B96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t-PT" sz="2400" b="1" dirty="0"/>
              <a:t>Objetivos do Projeto</a:t>
            </a:r>
          </a:p>
          <a:p>
            <a:pPr>
              <a:buNone/>
            </a:pPr>
            <a:r>
              <a:rPr lang="pt-PT" sz="2400" dirty="0"/>
              <a:t>• Educar para a cidadania e literacia democrática de modo a desenvolver a autoeficácia das comunidades na resolução dos seus problemas.</a:t>
            </a:r>
          </a:p>
          <a:p>
            <a:pPr>
              <a:buNone/>
            </a:pPr>
            <a:r>
              <a:rPr lang="pt-PT" sz="2400" dirty="0"/>
              <a:t>• Reforçar o envolvimento dos jovens na comunidade promovendo a participação nos processos de decisão nas suas vidas e na intervenção comunitária.</a:t>
            </a:r>
          </a:p>
          <a:p>
            <a:pPr>
              <a:buNone/>
            </a:pPr>
            <a:r>
              <a:rPr lang="pt-PT" sz="2400" dirty="0"/>
              <a:t>• Desenvolver a motivação e aprendizagem das formas de promover o ativismo cívico, o</a:t>
            </a:r>
          </a:p>
          <a:p>
            <a:pPr>
              <a:buNone/>
            </a:pPr>
            <a:r>
              <a:rPr lang="pt-PT" sz="2400" dirty="0"/>
              <a:t>    voluntariado e a solidariedade.</a:t>
            </a:r>
          </a:p>
          <a:p>
            <a:pPr>
              <a:buNone/>
            </a:pPr>
            <a:r>
              <a:rPr lang="pt-PT" sz="2400" dirty="0"/>
              <a:t>• Aprender processos de intervenção socioeducativas (versus caritativas), de </a:t>
            </a:r>
            <a:r>
              <a:rPr lang="pt-PT" sz="2400" dirty="0" err="1"/>
              <a:t>advocacy</a:t>
            </a:r>
            <a:r>
              <a:rPr lang="pt-PT" sz="2400" dirty="0"/>
              <a:t> e de</a:t>
            </a:r>
          </a:p>
          <a:p>
            <a:pPr>
              <a:buNone/>
            </a:pPr>
            <a:r>
              <a:rPr lang="pt-PT" sz="2400" dirty="0"/>
              <a:t>   participação política junto de grupos vulneráveis.</a:t>
            </a:r>
          </a:p>
          <a:p>
            <a:pPr>
              <a:buNone/>
            </a:pPr>
            <a:r>
              <a:rPr lang="pt-PT" sz="2400" dirty="0"/>
              <a:t>• Participar na investigação e difusão do conhecimento sobre vivências e políticas nomeadamente assegurando a transparência no projeto.</a:t>
            </a:r>
          </a:p>
        </p:txBody>
      </p:sp>
    </p:spTree>
    <p:extLst>
      <p:ext uri="{BB962C8B-B14F-4D97-AF65-F5344CB8AC3E}">
        <p14:creationId xmlns:p14="http://schemas.microsoft.com/office/powerpoint/2010/main" val="12414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74F2BC7-56E8-46F8-8871-98DCB7449D5E}"/>
              </a:ext>
            </a:extLst>
          </p:cNvPr>
          <p:cNvSpPr/>
          <p:nvPr/>
        </p:nvSpPr>
        <p:spPr>
          <a:xfrm>
            <a:off x="0" y="0"/>
            <a:ext cx="12192000" cy="106914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58B2D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CE1ED7-4892-4D73-AD39-D8E57A5A2D9C}"/>
              </a:ext>
            </a:extLst>
          </p:cNvPr>
          <p:cNvSpPr txBox="1"/>
          <p:nvPr/>
        </p:nvSpPr>
        <p:spPr>
          <a:xfrm>
            <a:off x="253218" y="225083"/>
            <a:ext cx="11563644" cy="1200329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s-ES" sz="3600" b="1" cap="sm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Resultados</a:t>
            </a:r>
          </a:p>
          <a:p>
            <a:endParaRPr lang="es-ES" sz="3600" b="1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1B338A4-7808-4908-998C-6B3F8053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0473"/>
            <a:ext cx="10515600" cy="43503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000" dirty="0"/>
              <a:t>Rede interassociativa, comunitária…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/>
              <a:t>Respeito e adequação às atividades no espaço e no tempo 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/>
              <a:t>Atenção às necessidades e potencialidades das comunidades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/>
              <a:t>Heterogeneidade nos espaços de formação</a:t>
            </a:r>
          </a:p>
          <a:p>
            <a:pPr lvl="1">
              <a:buFont typeface="Wingdings" pitchFamily="2" charset="2"/>
              <a:buChar char="Ø"/>
            </a:pPr>
            <a:r>
              <a:rPr lang="pt-PT" sz="1600" dirty="0"/>
              <a:t>Em sala</a:t>
            </a:r>
          </a:p>
          <a:p>
            <a:pPr lvl="1">
              <a:buFont typeface="Wingdings" pitchFamily="2" charset="2"/>
              <a:buChar char="Ø"/>
            </a:pPr>
            <a:r>
              <a:rPr lang="pt-PT" sz="1600" dirty="0"/>
              <a:t>comunidade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/>
              <a:t>Como mobilizar os Centros </a:t>
            </a:r>
            <a:r>
              <a:rPr lang="pt-PT" sz="2000" i="1" dirty="0"/>
              <a:t>Qualifica </a:t>
            </a:r>
            <a:r>
              <a:rPr lang="pt-PT" sz="2000" i="1" dirty="0">
                <a:sym typeface="Wingdings" pitchFamily="2" charset="2"/>
              </a:rPr>
              <a:t> perspetiva institucional </a:t>
            </a:r>
          </a:p>
          <a:p>
            <a:pPr>
              <a:buFont typeface="Wingdings" pitchFamily="2" charset="2"/>
              <a:buChar char="Ø"/>
            </a:pPr>
            <a:r>
              <a:rPr lang="pt-PT" sz="2000" i="1" dirty="0">
                <a:sym typeface="Wingdings" pitchFamily="2" charset="2"/>
              </a:rPr>
              <a:t> </a:t>
            </a:r>
            <a:r>
              <a:rPr lang="pt-PT" sz="2000" dirty="0">
                <a:sym typeface="Wingdings" pitchFamily="2" charset="2"/>
              </a:rPr>
              <a:t>Literacia da alfabetização ao Ensino Superior</a:t>
            </a:r>
          </a:p>
          <a:p>
            <a:pPr>
              <a:buFont typeface="Wingdings" pitchFamily="2" charset="2"/>
              <a:buChar char="Ø"/>
            </a:pPr>
            <a:r>
              <a:rPr lang="pt-PT" sz="2000" dirty="0">
                <a:sym typeface="Wingdings" pitchFamily="2" charset="2"/>
              </a:rPr>
              <a:t>…</a:t>
            </a:r>
          </a:p>
          <a:p>
            <a:pPr>
              <a:buFont typeface="Wingdings" pitchFamily="2" charset="2"/>
              <a:buChar char="Ø"/>
            </a:pPr>
            <a:endParaRPr lang="pt-PT" sz="2000" dirty="0">
              <a:sym typeface="Wingdings" pitchFamily="2" charset="2"/>
            </a:endParaRPr>
          </a:p>
          <a:p>
            <a:pPr>
              <a:buNone/>
            </a:pPr>
            <a:endParaRPr lang="pt-PT" sz="20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pt-PT" sz="20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pt-PT" sz="20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pt-PT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04" y="5388552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059" y="5208443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167" y="5000625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004" y="4654261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85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AFDE5E-B3D2-4992-B017-A3D65327D964}"/>
              </a:ext>
            </a:extLst>
          </p:cNvPr>
          <p:cNvSpPr txBox="1"/>
          <p:nvPr/>
        </p:nvSpPr>
        <p:spPr>
          <a:xfrm>
            <a:off x="1556901" y="2898583"/>
            <a:ext cx="7146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OBRIGADA ! GRACIAS ! </a:t>
            </a:r>
            <a:r>
              <a:rPr lang="es-E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es-E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es-E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  <a:p>
            <a:pPr algn="ctr"/>
            <a:r>
              <a:rPr lang="es-E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Contactos :</a:t>
            </a:r>
          </a:p>
          <a:p>
            <a:pPr algn="r"/>
            <a:r>
              <a:rPr lang="es-ES" sz="2200" i="1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luciliasalgado@gmail.com</a:t>
            </a:r>
            <a:endParaRPr lang="es-E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s-ES" sz="2200" i="1" dirty="0" err="1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mariamanuelasimoespaulo@gmail.com</a:t>
            </a:r>
            <a:endParaRPr lang="es-E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s-ES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1E4041-AEC0-4BC9-99F6-43F485424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6" y="524646"/>
            <a:ext cx="1545870" cy="108321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107A98F-B4C9-44AB-BBE8-C809FC6B3B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2" y="4581539"/>
            <a:ext cx="3400116" cy="377205"/>
          </a:xfrm>
          <a:prstGeom prst="rect">
            <a:avLst/>
          </a:prstGeom>
          <a:noFill/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39ACBEE-B8E5-4EC1-AB03-D99A02ADCD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18" y="1402672"/>
            <a:ext cx="3079892" cy="157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BED4A8-347F-4DBB-B8DB-30B9751D838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6" y="5188631"/>
            <a:ext cx="633095" cy="66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Utilizador\AppData\Local\Microsoft\Windows\INetCache\Content.MSO\F1C1FC76.tmp">
            <a:extLst>
              <a:ext uri="{FF2B5EF4-FFF2-40B4-BE49-F238E27FC236}">
                <a16:creationId xmlns:a16="http://schemas.microsoft.com/office/drawing/2014/main" id="{9A9B7D53-36A8-4CBA-A274-AEB8DDFE7C3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55" y="5322529"/>
            <a:ext cx="911770" cy="3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73A6FC-167E-47A8-BB67-E3CB4555B66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23" y="5335480"/>
            <a:ext cx="1168193" cy="406785"/>
          </a:xfrm>
          <a:prstGeom prst="rect">
            <a:avLst/>
          </a:prstGeom>
          <a:noFill/>
        </p:spPr>
      </p:pic>
      <p:pic>
        <p:nvPicPr>
          <p:cNvPr id="11" name="Imagem 10" descr="Resultado de imagem para alem associação">
            <a:extLst>
              <a:ext uri="{FF2B5EF4-FFF2-40B4-BE49-F238E27FC236}">
                <a16:creationId xmlns:a16="http://schemas.microsoft.com/office/drawing/2014/main" id="{D0CD80FE-38BB-48EC-839D-D469BC1F5AE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16" y="5163935"/>
            <a:ext cx="840933" cy="8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Users\Utilizador\AppData\Local\Microsoft\Windows\INetCache\Content.MSO\8BC4F65.tmp">
            <a:extLst>
              <a:ext uri="{FF2B5EF4-FFF2-40B4-BE49-F238E27FC236}">
                <a16:creationId xmlns:a16="http://schemas.microsoft.com/office/drawing/2014/main" id="{2D595A11-8F57-4708-8C46-A1F1B74AD8F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77" y="5239326"/>
            <a:ext cx="641324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Vila Nova de Poiares">
            <a:extLst>
              <a:ext uri="{FF2B5EF4-FFF2-40B4-BE49-F238E27FC236}">
                <a16:creationId xmlns:a16="http://schemas.microsoft.com/office/drawing/2014/main" id="{EA3DE748-C439-47E8-BCF2-93503311096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05" y="5272979"/>
            <a:ext cx="552852" cy="66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CQ">
            <a:extLst>
              <a:ext uri="{FF2B5EF4-FFF2-40B4-BE49-F238E27FC236}">
                <a16:creationId xmlns:a16="http://schemas.microsoft.com/office/drawing/2014/main" id="{FB053ABF-8F8D-4DA2-ADDA-DF67EB00DE4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54" y="5277480"/>
            <a:ext cx="1224490" cy="58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C:\Users\Utilizador\AppData\Local\Microsoft\Windows\INetCache\Content.MSO\B8A4E881.tmp">
            <a:extLst>
              <a:ext uri="{FF2B5EF4-FFF2-40B4-BE49-F238E27FC236}">
                <a16:creationId xmlns:a16="http://schemas.microsoft.com/office/drawing/2014/main" id="{1C4AFD50-4906-4FA8-900B-C53EAD93DC45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57" y="5350274"/>
            <a:ext cx="1290983" cy="43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C:\Users\Utilizador\AppData\Local\Microsoft\Windows\INetCache\Content.MSO\CB2AFFBF.tmp">
            <a:extLst>
              <a:ext uri="{FF2B5EF4-FFF2-40B4-BE49-F238E27FC236}">
                <a16:creationId xmlns:a16="http://schemas.microsoft.com/office/drawing/2014/main" id="{211C35D0-9358-49E7-BFB9-0D80306F68A4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55" y="5188631"/>
            <a:ext cx="840933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0489BF-6E2A-436B-A0A0-508592BC0774}"/>
              </a:ext>
            </a:extLst>
          </p:cNvPr>
          <p:cNvSpPr txBox="1"/>
          <p:nvPr/>
        </p:nvSpPr>
        <p:spPr>
          <a:xfrm>
            <a:off x="6718393" y="5384949"/>
            <a:ext cx="2249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u="sng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bll</a:t>
            </a:r>
            <a:r>
              <a:rPr lang="en-GB" sz="1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lang="pt-P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BJERKAKER LEARNING LAB</a:t>
            </a:r>
            <a:endParaRPr lang="pt-P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0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447</Words>
  <Application>Microsoft Office PowerPoint</Application>
  <PresentationFormat>Ecrã Panorâmico</PresentationFormat>
  <Paragraphs>55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Cambria</vt:lpstr>
      <vt:lpstr>Times New Roman</vt:lpstr>
      <vt:lpstr>Verdana</vt:lpstr>
      <vt:lpstr>verdana, sans-serif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Manela Simões Paulo</cp:lastModifiedBy>
  <cp:revision>63</cp:revision>
  <dcterms:created xsi:type="dcterms:W3CDTF">2019-09-12T07:32:38Z</dcterms:created>
  <dcterms:modified xsi:type="dcterms:W3CDTF">2021-07-15T08:17:26Z</dcterms:modified>
</cp:coreProperties>
</file>